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2241" autoAdjust="0"/>
  </p:normalViewPr>
  <p:slideViewPr>
    <p:cSldViewPr snapToGrid="0" snapToObjects="1">
      <p:cViewPr varScale="1">
        <p:scale>
          <a:sx n="64" d="100"/>
          <a:sy n="64" d="100"/>
        </p:scale>
        <p:origin x="2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 csv fail into data frame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missing values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data types 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from the launch sites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 occurrences in each orbit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landing outcomes whether they are success or failures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space mission launches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https://github.com/artpet19/SpaceX-Falcon9-Launch-and-Landing-Predictor/blob/3f2eea93f7dd5b9b04c4915e769de90be3edc680/labs-jupyter-spacex-Data%20wrangling%20(1).ipynb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9075"/>
            <a:ext cx="9917976" cy="481731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charts were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plotted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system-ui"/>
              </a:rPr>
              <a:t>H</a:t>
            </a:r>
            <a:r>
              <a:rPr lang="en-US" altLang="en-US" sz="1800" dirty="0" smtClean="0">
                <a:latin typeface="system-ui"/>
              </a:rPr>
              <a:t>ow </a:t>
            </a:r>
            <a:r>
              <a:rPr lang="en-US" altLang="en-US" sz="1800" dirty="0">
                <a:latin typeface="system-ui"/>
              </a:rPr>
              <a:t>the </a:t>
            </a:r>
            <a:r>
              <a:rPr lang="en-US" altLang="en-US" sz="1800" dirty="0" smtClean="0">
                <a:latin typeface="var(--jp-code-font-family)"/>
              </a:rPr>
              <a:t>Flight Number</a:t>
            </a:r>
            <a:r>
              <a:rPr lang="en-US" altLang="en-US" sz="1800" dirty="0">
                <a:latin typeface="system-ui"/>
              </a:rPr>
              <a:t> (indicating the continuous launch attempts.) and </a:t>
            </a:r>
            <a:r>
              <a:rPr lang="en-US" altLang="en-US" sz="1800" dirty="0">
                <a:latin typeface="var(--jp-code-font-family)"/>
              </a:rPr>
              <a:t>Payload</a:t>
            </a:r>
            <a:r>
              <a:rPr lang="en-US" altLang="en-US" sz="1800" dirty="0">
                <a:latin typeface="system-ui"/>
              </a:rPr>
              <a:t> variables would affect the launch </a:t>
            </a:r>
            <a:r>
              <a:rPr lang="en-US" altLang="en-US" sz="1800" dirty="0" smtClean="0">
                <a:latin typeface="system-ui"/>
              </a:rPr>
              <a:t>outcome using a cat plot and scatter plot. As </a:t>
            </a:r>
            <a:r>
              <a:rPr lang="en-US" altLang="en-US" sz="1800" dirty="0">
                <a:latin typeface="system-ui"/>
              </a:rPr>
              <a:t>the flight number increases, the first stage is more likely to land successfully. The payload mass is also </a:t>
            </a:r>
            <a:r>
              <a:rPr lang="en-US" altLang="en-US" sz="1800" dirty="0" smtClean="0">
                <a:latin typeface="system-ui"/>
              </a:rPr>
              <a:t>important; the </a:t>
            </a:r>
            <a:r>
              <a:rPr lang="en-US" altLang="en-US" sz="1800" dirty="0">
                <a:latin typeface="system-ui"/>
              </a:rPr>
              <a:t>more massive the payload, the less likely the first stage will return</a:t>
            </a:r>
            <a:r>
              <a:rPr lang="en-US" altLang="en-US" sz="1800" dirty="0" smtClean="0">
                <a:latin typeface="system-ui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/>
              <a:t>V</a:t>
            </a:r>
            <a:r>
              <a:rPr lang="en-US" sz="1800" dirty="0" smtClean="0"/>
              <a:t>isually </a:t>
            </a:r>
            <a:r>
              <a:rPr lang="en-US" sz="1800" dirty="0"/>
              <a:t>check if there are any relationship between success rate and orbit </a:t>
            </a:r>
            <a:r>
              <a:rPr lang="en-US" sz="1800" dirty="0" smtClean="0"/>
              <a:t>type using a bar chart.</a:t>
            </a:r>
            <a:endParaRPr lang="en-US" sz="1800" dirty="0">
              <a:latin typeface="system-ui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/>
              <a:t>For </a:t>
            </a:r>
            <a:r>
              <a:rPr lang="en-US" sz="1800" dirty="0"/>
              <a:t>each orbit</a:t>
            </a:r>
            <a:r>
              <a:rPr lang="en-US" sz="1800" dirty="0" smtClean="0"/>
              <a:t>, </a:t>
            </a:r>
            <a:r>
              <a:rPr lang="en-US" sz="1800" dirty="0"/>
              <a:t>to see if there is any relationship between </a:t>
            </a:r>
            <a:r>
              <a:rPr lang="en-US" sz="1800" dirty="0" smtClean="0"/>
              <a:t>Flight Number </a:t>
            </a:r>
            <a:r>
              <a:rPr lang="en-US" sz="1800" dirty="0"/>
              <a:t>and Orbit </a:t>
            </a:r>
            <a:r>
              <a:rPr lang="en-US" sz="1800" dirty="0" smtClean="0"/>
              <a:t>type using </a:t>
            </a:r>
            <a:r>
              <a:rPr lang="en-US" sz="1800" dirty="0" smtClean="0">
                <a:latin typeface="Abadi" panose="020B0604020104020204"/>
              </a:rPr>
              <a:t>a scatter plot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latin typeface="Abadi" panose="020B0604020104020204"/>
              </a:rPr>
              <a:t>Payload </a:t>
            </a:r>
            <a:r>
              <a:rPr lang="en-US" sz="1800" dirty="0">
                <a:latin typeface="Abadi" panose="020B0604020104020204"/>
              </a:rPr>
              <a:t>vs. Orbit scatter point charts to reveal the relationship between Payload and Orbit </a:t>
            </a:r>
            <a:r>
              <a:rPr lang="en-US" sz="1800" dirty="0" smtClean="0">
                <a:latin typeface="Abadi" panose="020B0604020104020204"/>
              </a:rPr>
              <a:t>type.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 smtClean="0">
                <a:solidFill>
                  <a:srgbClr val="212121"/>
                </a:solidFill>
                <a:latin typeface="Abadi" panose="020B0604020104020204"/>
              </a:rPr>
              <a:t>A line </a:t>
            </a:r>
            <a:r>
              <a:rPr lang="en-US" altLang="en-US" sz="1800" dirty="0">
                <a:solidFill>
                  <a:srgbClr val="212121"/>
                </a:solidFill>
                <a:latin typeface="Abadi" panose="020B0604020104020204"/>
              </a:rPr>
              <a:t>chart </a:t>
            </a:r>
            <a:r>
              <a:rPr lang="en-US" altLang="en-US" sz="1800" dirty="0" smtClean="0">
                <a:solidFill>
                  <a:srgbClr val="212121"/>
                </a:solidFill>
                <a:latin typeface="Abadi" panose="020B0604020104020204"/>
              </a:rPr>
              <a:t>to show a trend of success rate in different years.</a:t>
            </a:r>
            <a:endParaRPr lang="en-US" dirty="0" smtClean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sz="1400" dirty="0"/>
              <a:t>https://github.com/artpet19/SpaceX-Falcon9-Launch-and-Landing-Predictor/blob/3f2eea93f7dd5b9b04c4915e769de90be3edc680/edadataviz.ipynb</a:t>
            </a: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9076"/>
            <a:ext cx="10515601" cy="544892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 you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Display 5 records where launch sites begin with the string </a:t>
            </a:r>
            <a:r>
              <a:rPr lang="en-US" sz="1400" b="1" dirty="0" smtClean="0"/>
              <a:t>'CCA‘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List the date when the first </a:t>
            </a:r>
            <a:r>
              <a:rPr lang="en-US" sz="1400" b="1" dirty="0" smtClean="0"/>
              <a:t>successful </a:t>
            </a:r>
            <a:r>
              <a:rPr lang="en-US" sz="1400" b="1" dirty="0"/>
              <a:t>landing outcome in ground pad was </a:t>
            </a:r>
            <a:r>
              <a:rPr lang="en-US" sz="1400" b="1" dirty="0" smtClean="0"/>
              <a:t>achieved.</a:t>
            </a:r>
            <a:endParaRPr lang="en-US" sz="1400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List the names of the boosters which have success in drone ship and have payload mass greater than 4000 but less than </a:t>
            </a:r>
            <a:r>
              <a:rPr lang="en-US" sz="1400" b="1" dirty="0" smtClean="0"/>
              <a:t>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List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List the names of the </a:t>
            </a:r>
            <a:r>
              <a:rPr lang="en-US" sz="1400" b="1" dirty="0" smtClean="0"/>
              <a:t>booster versions </a:t>
            </a:r>
            <a:r>
              <a:rPr lang="en-US" sz="1400" b="1" dirty="0"/>
              <a:t>which have carried the maximum payload mass. Use a </a:t>
            </a:r>
            <a:r>
              <a:rPr lang="en-US" sz="1400" b="1" dirty="0" smtClean="0"/>
              <a:t>subquery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 smtClean="0"/>
              <a:t>List </a:t>
            </a:r>
            <a:r>
              <a:rPr lang="en-US" sz="1400" b="1" dirty="0"/>
              <a:t>the records which will display the month names, failure </a:t>
            </a:r>
            <a:r>
              <a:rPr lang="en-US" sz="1400" b="1" dirty="0" smtClean="0"/>
              <a:t>landing outcomes </a:t>
            </a:r>
            <a:r>
              <a:rPr lang="en-US" sz="1400" b="1" dirty="0"/>
              <a:t>in drone ship ,booster versions, </a:t>
            </a:r>
            <a:r>
              <a:rPr lang="en-US" sz="1400" b="1" dirty="0" smtClean="0"/>
              <a:t>launch site </a:t>
            </a:r>
            <a:r>
              <a:rPr lang="en-US" sz="1400" b="1" dirty="0"/>
              <a:t>for the months in year 2015</a:t>
            </a:r>
            <a:r>
              <a:rPr lang="en-US" sz="1400" b="1" dirty="0" smtClean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/>
              <a:t>Rank the count of landing outcomes (such as Failure (drone ship) or Success (ground pad)) between the date 2010-06-04 and 2017-03-20, in descending order</a:t>
            </a:r>
            <a:r>
              <a:rPr lang="en-US" sz="1400" b="1" dirty="0" smtClean="0"/>
              <a:t>.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https://github.com/artpet19/SpaceX-Falcon9-Launch-and-Landing-Predictor/blob/3f2eea93f7dd5b9b04c4915e769de90be3edc680/jupyter-labs-eda-sql-coursera_sqllite.ipynb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8393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were used to add a highlighted circle area with a text label on a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Markers were used to locate a coordinate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Marke</a:t>
            </a:r>
            <a:r>
              <a:rPr lang="en-US" sz="2200" dirty="0" smtClean="0"/>
              <a:t>r </a:t>
            </a:r>
            <a:r>
              <a:rPr lang="en-US" sz="2200" dirty="0" smtClean="0"/>
              <a:t>Clusters were used to store markers colors based on the class value.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Marker colors were used to separate success and failed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Mouse positions were added to get a coordinate for a mouse over a point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Polyline to show the distance between the launch site and the proximity for example a railway</a:t>
            </a:r>
            <a:endParaRPr lang="en-US" sz="22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600" dirty="0"/>
              <a:t>https://github.com/artpet19/SpaceX-Falcon9-Launch-and-Landing-Predictor/blob/3f2eea93f7dd5b9b04c4915e769de90be3edc680/lab_jupyter_launch_site_location.ipynb</a:t>
            </a:r>
            <a:endParaRPr lang="en-US" sz="16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app layout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title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to have all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to show the success count rate per launch site and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Slider to show  the pay load mass in Kilograms ranges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to show the correlation between payload and launch success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https</a:t>
            </a:r>
            <a:r>
              <a:rPr lang="en-US" sz="1600" dirty="0"/>
              <a:t>://github.com/artpet19/SpaceX-Falcon9-Launch-and-Landing-Predictor/blob/3f2eea93f7dd5b9b04c4915e769de90be3edc680/spacex_dash_app.py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947957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Standardized the data using Standard Scalar and transformed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into training and testing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were improved using Grid Search Cross validation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 smtClean="0">
                <a:latin typeface="+mj-lt"/>
              </a:rPr>
              <a:t>Use the Hyper parameter </a:t>
            </a:r>
            <a:r>
              <a:rPr lang="en-US" sz="2100" dirty="0">
                <a:latin typeface="+mj-lt"/>
              </a:rPr>
              <a:t>for SVM, Classification Trees and Logistic Regression</a:t>
            </a:r>
            <a:endParaRPr lang="en-US" sz="2100" dirty="0" smtClean="0">
              <a:solidFill>
                <a:schemeClr val="accent3">
                  <a:lumMod val="25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 confusion matrix to see the performance of the model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accuracy using the score method on the test data on each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the model that performs best using the test data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https</a:t>
            </a:r>
            <a:r>
              <a:rPr lang="en-US" sz="1600" dirty="0"/>
              <a:t>://github.com/artpet19/SpaceX-Falcon9-Launch-and-Landing-Predictor/blob/3f2eea93f7dd5b9b04c4915e769de90be3edc680/SpaceX_Machine%20Learning%20Prediction_Part_5.ipynb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6"/>
            <a:ext cx="4843135" cy="44435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 smtClean="0">
                <a:solidFill>
                  <a:schemeClr val="tx1"/>
                </a:solidFill>
                <a:latin typeface="system-ui"/>
              </a:rPr>
              <a:t>There is a relationship among </a:t>
            </a:r>
            <a:r>
              <a:rPr lang="en-US" altLang="en-US" sz="2400" dirty="0" smtClean="0">
                <a:solidFill>
                  <a:schemeClr val="tx1"/>
                </a:solidFill>
                <a:latin typeface="var(--jp-code-font-family)"/>
              </a:rPr>
              <a:t>Flight Number</a:t>
            </a:r>
            <a:r>
              <a:rPr lang="en-US" altLang="en-US" sz="2400" dirty="0" smtClean="0">
                <a:solidFill>
                  <a:schemeClr val="tx1"/>
                </a:solidFill>
                <a:latin typeface="system-ui"/>
              </a:rPr>
              <a:t> and</a:t>
            </a:r>
            <a:r>
              <a:rPr lang="en-US" altLang="en-US" sz="2400" dirty="0">
                <a:solidFill>
                  <a:schemeClr val="tx1"/>
                </a:solidFill>
                <a:latin typeface="system-ui"/>
              </a:rPr>
              <a:t> </a:t>
            </a:r>
            <a:r>
              <a:rPr lang="en-US" altLang="en-US" sz="2400" dirty="0">
                <a:solidFill>
                  <a:schemeClr val="tx1"/>
                </a:solidFill>
                <a:latin typeface="var(--jp-code-font-family)"/>
              </a:rPr>
              <a:t>Payload</a:t>
            </a:r>
            <a:r>
              <a:rPr lang="en-US" altLang="en-US" sz="2400" dirty="0">
                <a:solidFill>
                  <a:schemeClr val="tx1"/>
                </a:solidFill>
                <a:latin typeface="system-ui"/>
              </a:rPr>
              <a:t> variables </a:t>
            </a:r>
            <a:r>
              <a:rPr lang="en-US" altLang="en-US" sz="2400" dirty="0" smtClean="0">
                <a:solidFill>
                  <a:schemeClr val="tx1"/>
                </a:solidFill>
                <a:latin typeface="system-ui"/>
              </a:rPr>
              <a:t> and how they affect </a:t>
            </a:r>
            <a:r>
              <a:rPr lang="en-US" altLang="en-US" sz="2400" dirty="0">
                <a:solidFill>
                  <a:schemeClr val="tx1"/>
                </a:solidFill>
                <a:latin typeface="system-ui"/>
              </a:rPr>
              <a:t>the launch outcome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 smtClean="0">
                <a:solidFill>
                  <a:schemeClr val="tx1"/>
                </a:solidFill>
                <a:latin typeface="system-ui"/>
              </a:rPr>
              <a:t>As </a:t>
            </a:r>
            <a:r>
              <a:rPr lang="en-US" altLang="en-US" sz="2400" dirty="0">
                <a:solidFill>
                  <a:schemeClr val="tx1"/>
                </a:solidFill>
                <a:latin typeface="system-ui"/>
              </a:rPr>
              <a:t>the flight number increases, the first stage is more likely to land successfully. The payload mass is also important; the more massive the payload, the less likely the first stage will return</a:t>
            </a:r>
            <a:r>
              <a:rPr lang="en-US" altLang="en-US" sz="2400" dirty="0" smtClean="0">
                <a:latin typeface="system-ui"/>
              </a:rPr>
              <a:t>.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dashboard was created that represents relationships between success count rate, launch site and pay load mass.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models performed well on the test data with an accuracy of 83%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21" y="1503784"/>
            <a:ext cx="5428990" cy="50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29" y="1379095"/>
            <a:ext cx="9244886" cy="40556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 txBox="1">
            <a:spLocks/>
          </p:cNvSpPr>
          <p:nvPr/>
        </p:nvSpPr>
        <p:spPr>
          <a:xfrm>
            <a:off x="1248229" y="5434784"/>
            <a:ext cx="9244886" cy="1241788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correlation between the success rate with the number of flight at CCAFS SLC 40 and KSC LC 39A  launching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Launch site VAFB SLC 4E, the success rate increased with the number of flights.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1801"/>
          <a:stretch/>
        </p:blipFill>
        <p:spPr>
          <a:xfrm>
            <a:off x="1312594" y="1341701"/>
            <a:ext cx="9430431" cy="4557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2595" y="5830162"/>
            <a:ext cx="943043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Now </a:t>
            </a:r>
            <a:r>
              <a:rPr lang="en-US" dirty="0"/>
              <a:t>if you observe Payload Vs. Launch Site scatter point chart you will find for the VAFB-SLC </a:t>
            </a:r>
            <a:r>
              <a:rPr lang="en-US" dirty="0" smtClean="0"/>
              <a:t>launch site </a:t>
            </a:r>
            <a:r>
              <a:rPr lang="en-US" dirty="0"/>
              <a:t>there are no rockets launched for </a:t>
            </a:r>
            <a:r>
              <a:rPr lang="en-US" dirty="0" smtClean="0"/>
              <a:t>heavy payload </a:t>
            </a:r>
            <a:r>
              <a:rPr lang="en-US" dirty="0"/>
              <a:t>mass(greater than 10000</a:t>
            </a:r>
            <a:r>
              <a:rPr lang="en-US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90172" y="5709287"/>
            <a:ext cx="9085942" cy="91636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Falcons launched in the ES-L1, GEO, HEO, SSO Orbits have a high success rate as compared to those launched in the GTO, ISS, LEO, MEO, PO,VLEO which have a low success rate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71" y="1403986"/>
            <a:ext cx="9085943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2329"/>
          <a:stretch/>
        </p:blipFill>
        <p:spPr>
          <a:xfrm>
            <a:off x="1134514" y="1349592"/>
            <a:ext cx="9538484" cy="44516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4514" y="5764727"/>
            <a:ext cx="953848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the LEO orbit the Success appears related to the number of flights; on the other hand, there seems to be no relationship between flight number when in GTO orbit.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51071" y="5479530"/>
            <a:ext cx="9153479" cy="113209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Explanation:</a:t>
            </a:r>
          </a:p>
          <a:p>
            <a:r>
              <a:rPr lang="en-US" dirty="0" smtClean="0"/>
              <a:t>With </a:t>
            </a:r>
            <a:r>
              <a:rPr lang="en-US" dirty="0"/>
              <a:t>heavy payloads the successful landing or positive landing rate are more for </a:t>
            </a:r>
            <a:r>
              <a:rPr lang="en-US" dirty="0" smtClean="0"/>
              <a:t>  </a:t>
            </a:r>
            <a:r>
              <a:rPr lang="en-US" dirty="0"/>
              <a:t>and ISS.</a:t>
            </a:r>
          </a:p>
          <a:p>
            <a:r>
              <a:rPr lang="en-US" dirty="0"/>
              <a:t>However for GTO we cannot distinguish this well as both positive landing rate and negative landing(unsuccessful mission) are both there here.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71" y="1333500"/>
            <a:ext cx="915347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34705" y="5831175"/>
            <a:ext cx="9063537" cy="79447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The general trend in success rate has been increasing since inception however the success </a:t>
            </a:r>
            <a:r>
              <a:rPr lang="en-US" dirty="0"/>
              <a:t>rate since 2013 kept increasing till </a:t>
            </a:r>
            <a:r>
              <a:rPr lang="en-US" dirty="0" smtClean="0"/>
              <a:t>2020 significantly.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706" y="1443896"/>
            <a:ext cx="9063537" cy="438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launching sites that participated in the space mission namely;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903724"/>
              </p:ext>
            </p:extLst>
          </p:nvPr>
        </p:nvGraphicFramePr>
        <p:xfrm>
          <a:off x="989351" y="2742120"/>
          <a:ext cx="9114019" cy="2774260"/>
        </p:xfrm>
        <a:graphic>
          <a:graphicData uri="http://schemas.openxmlformats.org/drawingml/2006/table">
            <a:tbl>
              <a:tblPr/>
              <a:tblGrid>
                <a:gridCol w="9114019">
                  <a:extLst>
                    <a:ext uri="{9D8B030D-6E8A-4147-A177-3AD203B41FA5}">
                      <a16:colId xmlns:a16="http://schemas.microsoft.com/office/drawing/2014/main" val="1463301779"/>
                    </a:ext>
                  </a:extLst>
                </a:gridCol>
              </a:tblGrid>
              <a:tr h="55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smtClean="0">
                          <a:effectLst/>
                        </a:rPr>
                        <a:t>Launch Site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656530"/>
                  </a:ext>
                </a:extLst>
              </a:tr>
              <a:tr h="55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646837"/>
                  </a:ext>
                </a:extLst>
              </a:tr>
              <a:tr h="55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643984"/>
                  </a:ext>
                </a:extLst>
              </a:tr>
              <a:tr h="554852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KSC LC-39A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787059"/>
                  </a:ext>
                </a:extLst>
              </a:tr>
              <a:tr h="554852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405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Below is a table showing the first five records of Launching Sites starting with “CCA”.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260928"/>
              </p:ext>
            </p:extLst>
          </p:nvPr>
        </p:nvGraphicFramePr>
        <p:xfrm>
          <a:off x="770008" y="2578308"/>
          <a:ext cx="9745590" cy="3405125"/>
        </p:xfrm>
        <a:graphic>
          <a:graphicData uri="http://schemas.openxmlformats.org/drawingml/2006/table">
            <a:tbl>
              <a:tblPr/>
              <a:tblGrid>
                <a:gridCol w="974559">
                  <a:extLst>
                    <a:ext uri="{9D8B030D-6E8A-4147-A177-3AD203B41FA5}">
                      <a16:colId xmlns:a16="http://schemas.microsoft.com/office/drawing/2014/main" val="2087413115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1009354213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2002401212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3203790583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2873638192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1965963978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2431107676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3491693193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138938702"/>
                    </a:ext>
                  </a:extLst>
                </a:gridCol>
                <a:gridCol w="974559">
                  <a:extLst>
                    <a:ext uri="{9D8B030D-6E8A-4147-A177-3AD203B41FA5}">
                      <a16:colId xmlns:a16="http://schemas.microsoft.com/office/drawing/2014/main" val="3172611080"/>
                    </a:ext>
                  </a:extLst>
                </a:gridCol>
              </a:tblGrid>
              <a:tr h="4234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Date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Time (UTC)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Booster_Version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Launch_Site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PAYLOAD_MASS__KG_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Orbit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Customer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Mission_Outcome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Landing_Outcome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80401"/>
                  </a:ext>
                </a:extLst>
              </a:tr>
              <a:tr h="779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2010-06-04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18:45:00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B0003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Spacecraft Qualification Unit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 err="1">
                          <a:effectLst/>
                        </a:rPr>
                        <a:t>SpaceX</a:t>
                      </a:r>
                      <a:endParaRPr lang="en-US" sz="1100" dirty="0">
                        <a:effectLst/>
                      </a:endParaRP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976710"/>
                  </a:ext>
                </a:extLst>
              </a:tr>
              <a:tr h="1185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2010-12-08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15:43:00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B0004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 NRO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060298"/>
                  </a:ext>
                </a:extLst>
              </a:tr>
              <a:tr h="42345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2012-05-22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7:44:00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Dragon demo flight C2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525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(COTS)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67189"/>
                  </a:ext>
                </a:extLst>
              </a:tr>
              <a:tr h="2963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2012-10-08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0:35:00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B0006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 err="1">
                          <a:effectLst/>
                        </a:rPr>
                        <a:t>SpaceX</a:t>
                      </a:r>
                      <a:r>
                        <a:rPr lang="en-US" sz="1100" dirty="0">
                          <a:effectLst/>
                        </a:rPr>
                        <a:t> CRS-1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7376"/>
                  </a:ext>
                </a:extLst>
              </a:tr>
              <a:tr h="2963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2013-03-01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15:10:00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F9 v1.0 B0007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 err="1">
                          <a:effectLst/>
                        </a:rPr>
                        <a:t>SpaceX</a:t>
                      </a:r>
                      <a:r>
                        <a:rPr lang="en-US" sz="1100" dirty="0">
                          <a:effectLst/>
                        </a:rPr>
                        <a:t> CRS-2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677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No attempt</a:t>
                      </a:r>
                    </a:p>
                  </a:txBody>
                  <a:tcPr marL="55786" marR="55786" marT="27893" marB="278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059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is zero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69285"/>
              </p:ext>
            </p:extLst>
          </p:nvPr>
        </p:nvGraphicFramePr>
        <p:xfrm>
          <a:off x="944379" y="2912464"/>
          <a:ext cx="8874177" cy="2828768"/>
        </p:xfrm>
        <a:graphic>
          <a:graphicData uri="http://schemas.openxmlformats.org/drawingml/2006/table">
            <a:tbl>
              <a:tblPr/>
              <a:tblGrid>
                <a:gridCol w="8874177">
                  <a:extLst>
                    <a:ext uri="{9D8B030D-6E8A-4147-A177-3AD203B41FA5}">
                      <a16:colId xmlns:a16="http://schemas.microsoft.com/office/drawing/2014/main" val="2905325019"/>
                    </a:ext>
                  </a:extLst>
                </a:gridCol>
              </a:tblGrid>
              <a:tr h="141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SUM(PAYLOAD_MASS__KG_)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798705"/>
                  </a:ext>
                </a:extLst>
              </a:tr>
              <a:tr h="1414384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None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15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2928.4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333338"/>
              </p:ext>
            </p:extLst>
          </p:nvPr>
        </p:nvGraphicFramePr>
        <p:xfrm>
          <a:off x="1064303" y="2728210"/>
          <a:ext cx="9233940" cy="2863120"/>
        </p:xfrm>
        <a:graphic>
          <a:graphicData uri="http://schemas.openxmlformats.org/drawingml/2006/table">
            <a:tbl>
              <a:tblPr/>
              <a:tblGrid>
                <a:gridCol w="9233940">
                  <a:extLst>
                    <a:ext uri="{9D8B030D-6E8A-4147-A177-3AD203B41FA5}">
                      <a16:colId xmlns:a16="http://schemas.microsoft.com/office/drawing/2014/main" val="3781837733"/>
                    </a:ext>
                  </a:extLst>
                </a:gridCol>
              </a:tblGrid>
              <a:tr h="143156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AVG(PAYLOAD_MASS__KG_)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283492"/>
                  </a:ext>
                </a:extLst>
              </a:tr>
              <a:tr h="143156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2928.4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12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 was the 22</a:t>
            </a:r>
            <a:r>
              <a:rPr lang="en-US" sz="2200" baseline="30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December the year 2015.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958736"/>
              </p:ext>
            </p:extLst>
          </p:nvPr>
        </p:nvGraphicFramePr>
        <p:xfrm>
          <a:off x="838200" y="3635532"/>
          <a:ext cx="9490023" cy="2139792"/>
        </p:xfrm>
        <a:graphic>
          <a:graphicData uri="http://schemas.openxmlformats.org/drawingml/2006/table">
            <a:tbl>
              <a:tblPr/>
              <a:tblGrid>
                <a:gridCol w="9490023">
                  <a:extLst>
                    <a:ext uri="{9D8B030D-6E8A-4147-A177-3AD203B41FA5}">
                      <a16:colId xmlns:a16="http://schemas.microsoft.com/office/drawing/2014/main" val="2403351784"/>
                    </a:ext>
                  </a:extLst>
                </a:gridCol>
              </a:tblGrid>
              <a:tr h="1069896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MIN(Date)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281344"/>
                  </a:ext>
                </a:extLst>
              </a:tr>
              <a:tr h="1069896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7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is a list of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77903"/>
              </p:ext>
            </p:extLst>
          </p:nvPr>
        </p:nvGraphicFramePr>
        <p:xfrm>
          <a:off x="838200" y="3086894"/>
          <a:ext cx="9677399" cy="2564400"/>
        </p:xfrm>
        <a:graphic>
          <a:graphicData uri="http://schemas.openxmlformats.org/drawingml/2006/table">
            <a:tbl>
              <a:tblPr/>
              <a:tblGrid>
                <a:gridCol w="9677399">
                  <a:extLst>
                    <a:ext uri="{9D8B030D-6E8A-4147-A177-3AD203B41FA5}">
                      <a16:colId xmlns:a16="http://schemas.microsoft.com/office/drawing/2014/main" val="2781243468"/>
                    </a:ext>
                  </a:extLst>
                </a:gridCol>
              </a:tblGrid>
              <a:tr h="51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3757"/>
                  </a:ext>
                </a:extLst>
              </a:tr>
              <a:tr h="51288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326078"/>
                  </a:ext>
                </a:extLst>
              </a:tr>
              <a:tr h="51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169358"/>
                  </a:ext>
                </a:extLst>
              </a:tr>
              <a:tr h="512880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30202"/>
                  </a:ext>
                </a:extLst>
              </a:tr>
              <a:tr h="51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90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14007"/>
            <a:ext cx="8829674" cy="4377127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the space X API and web scrapping using Beautiful soup library from python.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using pandas to clean the data, drop non falcon9 booster versions and remove missing numbers.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the data using pandas library and sql database</a:t>
            </a:r>
            <a:endParaRPr lang="en-US" sz="2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</a:t>
            </a:r>
            <a:r>
              <a:rPr lang="en-US" sz="2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MatPlotlib</a:t>
            </a:r>
            <a:r>
              <a:rPr lang="en-US" sz="2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seaborne, pandas to visualize and discover relationships between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folium and potly</a:t>
            </a: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design interactive visualization and dash board.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6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performed well on the test data with an accuracy score 83% predicting the whether the space mission will be a success 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99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374887"/>
              </p:ext>
            </p:extLst>
          </p:nvPr>
        </p:nvGraphicFramePr>
        <p:xfrm>
          <a:off x="838200" y="3635534"/>
          <a:ext cx="9355111" cy="1850866"/>
        </p:xfrm>
        <a:graphic>
          <a:graphicData uri="http://schemas.openxmlformats.org/drawingml/2006/table">
            <a:tbl>
              <a:tblPr/>
              <a:tblGrid>
                <a:gridCol w="9355111">
                  <a:extLst>
                    <a:ext uri="{9D8B030D-6E8A-4147-A177-3AD203B41FA5}">
                      <a16:colId xmlns:a16="http://schemas.microsoft.com/office/drawing/2014/main" val="4084638485"/>
                    </a:ext>
                  </a:extLst>
                </a:gridCol>
              </a:tblGrid>
              <a:tr h="92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COUNT(Mission_Outcome)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040013"/>
                  </a:ext>
                </a:extLst>
              </a:tr>
              <a:tr h="925433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407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8" y="1392781"/>
            <a:ext cx="9745589" cy="503442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is a list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versions which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847830"/>
              </p:ext>
            </p:extLst>
          </p:nvPr>
        </p:nvGraphicFramePr>
        <p:xfrm>
          <a:off x="831228" y="2169451"/>
          <a:ext cx="9623151" cy="4257760"/>
        </p:xfrm>
        <a:graphic>
          <a:graphicData uri="http://schemas.openxmlformats.org/drawingml/2006/table">
            <a:tbl>
              <a:tblPr/>
              <a:tblGrid>
                <a:gridCol w="9623151">
                  <a:extLst>
                    <a:ext uri="{9D8B030D-6E8A-4147-A177-3AD203B41FA5}">
                      <a16:colId xmlns:a16="http://schemas.microsoft.com/office/drawing/2014/main" val="840927627"/>
                    </a:ext>
                  </a:extLst>
                </a:gridCol>
              </a:tblGrid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>
                          <a:effectLst/>
                        </a:rPr>
                        <a:t>Booster_Version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93834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F9 B5 B1048.4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198667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F9 B5 B1049.4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692403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F9 B5 B1051.3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573809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F9 B5 B1056.4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381276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F9 B5 B1048.5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690314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F9 B5 B1051.4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466632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F9 B5 B1049.5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222866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F9 B5 B1060.2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990330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F9 B5 B1058.3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224718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F9 B5 B1051.6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55280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>
                          <a:effectLst/>
                        </a:rPr>
                        <a:t>F9 B5 B1060.3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31096"/>
                  </a:ext>
                </a:extLst>
              </a:tr>
              <a:tr h="2814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F9 B5 B1049.7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144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7771"/>
            <a:ext cx="9745589" cy="461780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list  shows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drone ship, their booster versions, and launch site names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their month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year 2015.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53465"/>
              </p:ext>
            </p:extLst>
          </p:nvPr>
        </p:nvGraphicFramePr>
        <p:xfrm>
          <a:off x="838200" y="2619918"/>
          <a:ext cx="9325132" cy="3405654"/>
        </p:xfrm>
        <a:graphic>
          <a:graphicData uri="http://schemas.openxmlformats.org/drawingml/2006/table">
            <a:tbl>
              <a:tblPr/>
              <a:tblGrid>
                <a:gridCol w="2331283">
                  <a:extLst>
                    <a:ext uri="{9D8B030D-6E8A-4147-A177-3AD203B41FA5}">
                      <a16:colId xmlns:a16="http://schemas.microsoft.com/office/drawing/2014/main" val="4097760383"/>
                    </a:ext>
                  </a:extLst>
                </a:gridCol>
                <a:gridCol w="2331283">
                  <a:extLst>
                    <a:ext uri="{9D8B030D-6E8A-4147-A177-3AD203B41FA5}">
                      <a16:colId xmlns:a16="http://schemas.microsoft.com/office/drawing/2014/main" val="1856041191"/>
                    </a:ext>
                  </a:extLst>
                </a:gridCol>
                <a:gridCol w="2331283">
                  <a:extLst>
                    <a:ext uri="{9D8B030D-6E8A-4147-A177-3AD203B41FA5}">
                      <a16:colId xmlns:a16="http://schemas.microsoft.com/office/drawing/2014/main" val="752542738"/>
                    </a:ext>
                  </a:extLst>
                </a:gridCol>
                <a:gridCol w="2331283">
                  <a:extLst>
                    <a:ext uri="{9D8B030D-6E8A-4147-A177-3AD203B41FA5}">
                      <a16:colId xmlns:a16="http://schemas.microsoft.com/office/drawing/2014/main" val="2595442208"/>
                    </a:ext>
                  </a:extLst>
                </a:gridCol>
              </a:tblGrid>
              <a:tr h="567609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12356"/>
                  </a:ext>
                </a:extLst>
              </a:tr>
              <a:tr h="56760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81401"/>
                  </a:ext>
                </a:extLst>
              </a:tr>
              <a:tr h="56760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47866"/>
                  </a:ext>
                </a:extLst>
              </a:tr>
              <a:tr h="56760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F9 v1.1 B1017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VAFB SLC-4E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817358"/>
                  </a:ext>
                </a:extLst>
              </a:tr>
              <a:tr h="56760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F9 FT B1020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91957"/>
                  </a:ext>
                </a:extLst>
              </a:tr>
              <a:tr h="56760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F9 FT B1024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11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table below ranks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Success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(ground pad)) between the date 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28894"/>
              </p:ext>
            </p:extLst>
          </p:nvPr>
        </p:nvGraphicFramePr>
        <p:xfrm>
          <a:off x="536644" y="2102681"/>
          <a:ext cx="10421170" cy="4241408"/>
        </p:xfrm>
        <a:graphic>
          <a:graphicData uri="http://schemas.openxmlformats.org/drawingml/2006/table">
            <a:tbl>
              <a:tblPr/>
              <a:tblGrid>
                <a:gridCol w="1042117">
                  <a:extLst>
                    <a:ext uri="{9D8B030D-6E8A-4147-A177-3AD203B41FA5}">
                      <a16:colId xmlns:a16="http://schemas.microsoft.com/office/drawing/2014/main" val="4280085184"/>
                    </a:ext>
                  </a:extLst>
                </a:gridCol>
                <a:gridCol w="1042117">
                  <a:extLst>
                    <a:ext uri="{9D8B030D-6E8A-4147-A177-3AD203B41FA5}">
                      <a16:colId xmlns:a16="http://schemas.microsoft.com/office/drawing/2014/main" val="3783090208"/>
                    </a:ext>
                  </a:extLst>
                </a:gridCol>
                <a:gridCol w="1042117">
                  <a:extLst>
                    <a:ext uri="{9D8B030D-6E8A-4147-A177-3AD203B41FA5}">
                      <a16:colId xmlns:a16="http://schemas.microsoft.com/office/drawing/2014/main" val="2605912443"/>
                    </a:ext>
                  </a:extLst>
                </a:gridCol>
                <a:gridCol w="1042117">
                  <a:extLst>
                    <a:ext uri="{9D8B030D-6E8A-4147-A177-3AD203B41FA5}">
                      <a16:colId xmlns:a16="http://schemas.microsoft.com/office/drawing/2014/main" val="1043095627"/>
                    </a:ext>
                  </a:extLst>
                </a:gridCol>
                <a:gridCol w="1042117">
                  <a:extLst>
                    <a:ext uri="{9D8B030D-6E8A-4147-A177-3AD203B41FA5}">
                      <a16:colId xmlns:a16="http://schemas.microsoft.com/office/drawing/2014/main" val="3128033976"/>
                    </a:ext>
                  </a:extLst>
                </a:gridCol>
                <a:gridCol w="1042117">
                  <a:extLst>
                    <a:ext uri="{9D8B030D-6E8A-4147-A177-3AD203B41FA5}">
                      <a16:colId xmlns:a16="http://schemas.microsoft.com/office/drawing/2014/main" val="26217011"/>
                    </a:ext>
                  </a:extLst>
                </a:gridCol>
                <a:gridCol w="1042117">
                  <a:extLst>
                    <a:ext uri="{9D8B030D-6E8A-4147-A177-3AD203B41FA5}">
                      <a16:colId xmlns:a16="http://schemas.microsoft.com/office/drawing/2014/main" val="3297688621"/>
                    </a:ext>
                  </a:extLst>
                </a:gridCol>
                <a:gridCol w="1042117">
                  <a:extLst>
                    <a:ext uri="{9D8B030D-6E8A-4147-A177-3AD203B41FA5}">
                      <a16:colId xmlns:a16="http://schemas.microsoft.com/office/drawing/2014/main" val="1995369943"/>
                    </a:ext>
                  </a:extLst>
                </a:gridCol>
                <a:gridCol w="1042117">
                  <a:extLst>
                    <a:ext uri="{9D8B030D-6E8A-4147-A177-3AD203B41FA5}">
                      <a16:colId xmlns:a16="http://schemas.microsoft.com/office/drawing/2014/main" val="2715918514"/>
                    </a:ext>
                  </a:extLst>
                </a:gridCol>
                <a:gridCol w="1042117">
                  <a:extLst>
                    <a:ext uri="{9D8B030D-6E8A-4147-A177-3AD203B41FA5}">
                      <a16:colId xmlns:a16="http://schemas.microsoft.com/office/drawing/2014/main" val="2834817120"/>
                    </a:ext>
                  </a:extLst>
                </a:gridCol>
              </a:tblGrid>
              <a:tr h="8312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Date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Time (UTC)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Booster_Version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Launch_Site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Payload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PAYLOAD_MASS__KG_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Orbit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Customer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Mission_Outcome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Landing_Outcome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5753"/>
                  </a:ext>
                </a:extLst>
              </a:tr>
              <a:tr h="8312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2017-02-19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14:39:00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F9 FT B1031.1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KSC LC-39A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 err="1">
                          <a:effectLst/>
                        </a:rPr>
                        <a:t>SpaceX</a:t>
                      </a:r>
                      <a:r>
                        <a:rPr lang="en-US" sz="1700" dirty="0">
                          <a:effectLst/>
                        </a:rPr>
                        <a:t> CRS-10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2490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LEO (ISS)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NASA (CRS)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Success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Success (ground pad)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965885"/>
                  </a:ext>
                </a:extLst>
              </a:tr>
              <a:tr h="83127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2016-07-18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4:45:00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F9 FT B1025.1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CCAFS LC-40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 err="1">
                          <a:effectLst/>
                        </a:rPr>
                        <a:t>SpaceX</a:t>
                      </a:r>
                      <a:r>
                        <a:rPr lang="en-US" sz="1700" dirty="0">
                          <a:effectLst/>
                        </a:rPr>
                        <a:t> CRS-9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2257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LEO (ISS)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NASA (CRS)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Success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Success (ground pad)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818298"/>
                  </a:ext>
                </a:extLst>
              </a:tr>
              <a:tr h="157943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2015-12-22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1:29:00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F9 FT B1019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CCAFS LC-40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OG2 Mission 2 11 Orbcomm-OG2 satellites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2034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LEO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Orbcomm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Success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Success (ground pad)</a:t>
                      </a:r>
                    </a:p>
                  </a:txBody>
                  <a:tcPr marL="88803" marR="88803" marT="44401" marB="44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296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09272" y="5699665"/>
            <a:ext cx="9745589" cy="85444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en-US" dirty="0" smtClean="0"/>
              <a:t>All launch </a:t>
            </a:r>
            <a:r>
              <a:rPr lang="en-US" dirty="0"/>
              <a:t>sites </a:t>
            </a:r>
            <a:r>
              <a:rPr lang="en-US" dirty="0" smtClean="0"/>
              <a:t>are in </a:t>
            </a:r>
            <a:r>
              <a:rPr lang="en-US" dirty="0"/>
              <a:t>proximity to the Equator line?</a:t>
            </a:r>
          </a:p>
          <a:p>
            <a:r>
              <a:rPr lang="en-US" dirty="0" smtClean="0"/>
              <a:t>All </a:t>
            </a:r>
            <a:r>
              <a:rPr lang="en-US" dirty="0"/>
              <a:t>launch </a:t>
            </a:r>
            <a:r>
              <a:rPr lang="en-US" dirty="0" smtClean="0"/>
              <a:t>sites are </a:t>
            </a:r>
            <a:r>
              <a:rPr lang="en-US" dirty="0"/>
              <a:t>in very close proximity to the coast?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Geo-Positions on a Global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72" y="1290662"/>
            <a:ext cx="8885339" cy="440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3388" y="5648824"/>
            <a:ext cx="9745589" cy="102179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CCAF3 SLC 40, </a:t>
            </a:r>
            <a:r>
              <a:rPr lang="en-US" dirty="0" smtClean="0"/>
              <a:t>has a </a:t>
            </a:r>
            <a:r>
              <a:rPr lang="en-US" dirty="0"/>
              <a:t>relatively </a:t>
            </a:r>
            <a:r>
              <a:rPr lang="en-US" dirty="0" smtClean="0"/>
              <a:t>moderate </a:t>
            </a:r>
            <a:r>
              <a:rPr lang="en-US" dirty="0"/>
              <a:t>success </a:t>
            </a:r>
            <a:r>
              <a:rPr lang="en-US" dirty="0" smtClean="0"/>
              <a:t>rate with four successful launches to 3 failures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Map Showing Success Rate Per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52" y="1364689"/>
            <a:ext cx="9263922" cy="427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88545" y="5782582"/>
            <a:ext cx="8597827" cy="8876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map above we can see that the distance between launch site CCAFS SLC-40 with the coastline in 0.9KM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A MAP Showing Proximities Of Launch sites with Distance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70" y="1370178"/>
            <a:ext cx="95535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9931" y="5650344"/>
            <a:ext cx="9745589" cy="70453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pie chart, the Success count was highest in KSC LC-394 with 41.7% and lowest in CCAFS SLC -40 with 12.5%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 smtClean="0">
                <a:solidFill>
                  <a:srgbClr val="0B49CB"/>
                </a:solidFill>
                <a:latin typeface="Abadi"/>
              </a:rPr>
              <a:t>SpaceX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 Launch Pie Chart For All Sites-Dashboard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90"/>
          <a:stretch/>
        </p:blipFill>
        <p:spPr>
          <a:xfrm>
            <a:off x="889931" y="1462928"/>
            <a:ext cx="9423302" cy="411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23869"/>
            <a:ext cx="10283927" cy="4301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Space X advertises Falcon 9 rocket launches on its website with a cost of 62 million dollars; other providers cost upward of 165 million dollars each, much of the savings is because Space X can reuse the first stage. </a:t>
            </a:r>
            <a:endParaRPr lang="en-US" sz="2400" dirty="0" smtClean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</a:pP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Therefore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if we can determine if the first stage will land, we can determine the cost of a launch. This information can be used if an alternate company wants to bid against space X for a rocket launch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.</a:t>
            </a:r>
          </a:p>
          <a:p>
            <a:pPr>
              <a:spcBef>
                <a:spcPts val="1400"/>
              </a:spcBef>
            </a:pP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Therefore we can use models to predict whether a mission launch will be successful or not.</a:t>
            </a:r>
            <a:r>
              <a:rPr lang="en-US" sz="2400" dirty="0">
                <a:latin typeface="+mn-lt"/>
              </a:rPr>
              <a:t> </a:t>
            </a:r>
            <a:endParaRPr lang="en-US" sz="2400" dirty="0" smtClean="0">
              <a:latin typeface="+mn-lt"/>
            </a:endParaRPr>
          </a:p>
          <a:p>
            <a:pPr>
              <a:spcBef>
                <a:spcPts val="1400"/>
              </a:spcBef>
            </a:pP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Therefore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if we can determine if the first stage will land, we can determine the cost of a launch. This information can be used if an alternate company wants to bid against </a:t>
            </a:r>
            <a:r>
              <a:rPr lang="en-US" sz="2400" dirty="0" smtClean="0">
                <a:solidFill>
                  <a:schemeClr val="tx1"/>
                </a:solidFill>
                <a:latin typeface="+mn-lt"/>
              </a:rPr>
              <a:t>Space X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for a rocket launch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8821" y="5694992"/>
            <a:ext cx="10551583" cy="8126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the pie chart, VAFC SLC -4E has the highest launch success ratio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40%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Highest Launch Success ratio Pie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Chart For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22"/>
          <a:stretch/>
        </p:blipFill>
        <p:spPr>
          <a:xfrm>
            <a:off x="1648918" y="1472329"/>
            <a:ext cx="8286596" cy="39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34727" y="2862245"/>
            <a:ext cx="3250883" cy="28939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scatter shows a variation in the points as the payload range slide is shifted from 0 to other points 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1C7DDB"/>
                </a:solidFill>
                <a:latin typeface="Abadi" panose="020B0604020104020204" pitchFamily="34" charset="0"/>
              </a:rPr>
              <a:t>Payload </a:t>
            </a:r>
            <a:r>
              <a:rPr lang="en-US" dirty="0">
                <a:solidFill>
                  <a:srgbClr val="1C7DDB"/>
                </a:solidFill>
                <a:latin typeface="Abadi" panose="020B0604020104020204" pitchFamily="34" charset="0"/>
              </a:rPr>
              <a:t>vs. Launch Outcome scatter plot for all sites </a:t>
            </a:r>
            <a:endParaRPr lang="en-US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01" y="1308070"/>
            <a:ext cx="6648573" cy="51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794096" y="5730957"/>
            <a:ext cx="8292276" cy="990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had the same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accuracy 0f 83%.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153" y="1320562"/>
            <a:ext cx="5312842" cy="447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506" y="1426081"/>
            <a:ext cx="5944944" cy="50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8267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The more the pay load mass the lower the success rate for a space mission 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Falcons launched in the ES-L1, GEO, HEO, SSO Orbits have a high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All the classifications performed well on the test data with an 83% accuracy score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The average payload mass carried by booster version F9 v1.1 is 2928.4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/>
              </a:rPr>
              <a:t>In the LEO orbit the Success appears related to the number of flights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 smtClean="0">
                <a:solidFill>
                  <a:srgbClr val="212121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https://api.spacexdata.com/v4/payloads/"</a:t>
            </a:r>
            <a:r>
              <a:rPr lang="en-US" altLang="en-US" sz="2400" b="1" dirty="0">
                <a:latin typeface="Arial" panose="020B0604020202020204" pitchFamily="34" charset="0"/>
              </a:rPr>
              <a:t>+</a:t>
            </a:r>
            <a:r>
              <a:rPr lang="en-US" altLang="en-US" sz="2400" dirty="0">
                <a:latin typeface="Arial" panose="020B0604020202020204" pitchFamily="34" charset="0"/>
              </a:rPr>
              <a:t>load</a:t>
            </a:r>
            <a:r>
              <a:rPr lang="en-US" altLang="en-US" sz="2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)</a:t>
            </a:r>
            <a:r>
              <a:rPr lang="en-US" altLang="en-US" sz="2400" b="1" dirty="0">
                <a:latin typeface="Arial" panose="020B0604020202020204" pitchFamily="34" charset="0"/>
              </a:rPr>
              <a:t>.</a:t>
            </a:r>
            <a:r>
              <a:rPr lang="en-US" altLang="en-US" sz="2400" dirty="0">
                <a:latin typeface="Arial" panose="020B0604020202020204" pitchFamily="34" charset="0"/>
              </a:rPr>
              <a:t>json</a:t>
            </a:r>
            <a:r>
              <a:rPr lang="en-US" altLang="en-US" sz="2400" dirty="0" smtClean="0">
                <a:solidFill>
                  <a:srgbClr val="212121"/>
                </a:solidFill>
                <a:latin typeface="Arial Unicode MS" panose="020B0604020202020204" pitchFamily="34" charset="-128"/>
              </a:rPr>
              <a:t>()</a:t>
            </a:r>
            <a:endParaRPr lang="en-US" altLang="en-US" sz="40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 smtClean="0">
                <a:solidFill>
                  <a:srgbClr val="212121"/>
                </a:solidFill>
                <a:latin typeface="Arial Unicode MS" panose="020B0604020202020204" pitchFamily="34" charset="-128"/>
              </a:rPr>
              <a:t>"</a:t>
            </a:r>
            <a:r>
              <a:rPr lang="en-US" altLang="en-US" sz="2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https://api.spacexdata.com/v4/rockets</a:t>
            </a:r>
            <a:r>
              <a:rPr lang="en-US" altLang="en-US" sz="2400" dirty="0" smtClean="0">
                <a:solidFill>
                  <a:srgbClr val="212121"/>
                </a:solidFill>
                <a:latin typeface="Arial Unicode MS" panose="020B0604020202020204" pitchFamily="34" charset="-128"/>
              </a:rPr>
              <a:t>/"</a:t>
            </a:r>
            <a:r>
              <a:rPr lang="en-US" altLang="en-US" sz="2400" b="1" dirty="0" smtClean="0">
                <a:latin typeface="Arial" panose="020B0604020202020204" pitchFamily="34" charset="0"/>
              </a:rPr>
              <a:t>+</a:t>
            </a:r>
            <a:r>
              <a:rPr lang="en-US" altLang="en-US" sz="2400" dirty="0" smtClean="0">
                <a:solidFill>
                  <a:srgbClr val="212121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latin typeface="Arial" panose="020B0604020202020204" pitchFamily="34" charset="0"/>
              </a:rPr>
              <a:t>x</a:t>
            </a:r>
            <a:r>
              <a:rPr lang="en-US" altLang="en-US" sz="2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))</a:t>
            </a:r>
            <a:r>
              <a:rPr lang="en-US" altLang="en-US" sz="2400" b="1" dirty="0">
                <a:latin typeface="Arial" panose="020B0604020202020204" pitchFamily="34" charset="0"/>
              </a:rPr>
              <a:t>.</a:t>
            </a:r>
            <a:r>
              <a:rPr lang="en-US" altLang="en-US" sz="2400" dirty="0">
                <a:latin typeface="Arial" panose="020B0604020202020204" pitchFamily="34" charset="0"/>
              </a:rPr>
              <a:t>json</a:t>
            </a:r>
            <a:r>
              <a:rPr lang="en-US" altLang="en-US" sz="2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/>
              <a:t> </a:t>
            </a:r>
            <a:endParaRPr lang="en-US" alt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"https://</a:t>
            </a:r>
            <a:r>
              <a:rPr lang="en-US" altLang="en-US" sz="2400" dirty="0" smtClean="0">
                <a:solidFill>
                  <a:srgbClr val="212121"/>
                </a:solidFill>
                <a:latin typeface="Arial Unicode MS" panose="020B0604020202020204" pitchFamily="34" charset="-128"/>
              </a:rPr>
              <a:t>api.spacexdata.com/v4/</a:t>
            </a:r>
            <a:r>
              <a:rPr lang="en-US" altLang="en-US" sz="2400" dirty="0" err="1" smtClean="0">
                <a:solidFill>
                  <a:srgbClr val="212121"/>
                </a:solidFill>
                <a:latin typeface="Arial Unicode MS" panose="020B0604020202020204" pitchFamily="34" charset="-128"/>
              </a:rPr>
              <a:t>launchpads</a:t>
            </a:r>
            <a:r>
              <a:rPr lang="en-US" altLang="en-US" sz="2400" dirty="0" smtClean="0">
                <a:solidFill>
                  <a:srgbClr val="212121"/>
                </a:solidFill>
                <a:latin typeface="Arial Unicode MS" panose="020B0604020202020204" pitchFamily="34" charset="-128"/>
              </a:rPr>
              <a:t>/"</a:t>
            </a:r>
            <a:r>
              <a:rPr lang="en-US" altLang="en-US" sz="2400" b="1" dirty="0" smtClean="0">
                <a:latin typeface="Arial" panose="020B0604020202020204" pitchFamily="34" charset="0"/>
              </a:rPr>
              <a:t>+</a:t>
            </a:r>
            <a:r>
              <a:rPr lang="en-US" altLang="en-US" sz="2400" dirty="0" smtClean="0">
                <a:solidFill>
                  <a:srgbClr val="212121"/>
                </a:solidFill>
                <a:latin typeface="Arial Unicode MS" panose="020B0604020202020204" pitchFamily="34" charset="-128"/>
              </a:rPr>
              <a:t>(</a:t>
            </a:r>
            <a:r>
              <a:rPr lang="en-US" altLang="en-US" sz="2400" dirty="0">
                <a:latin typeface="Arial" panose="020B0604020202020204" pitchFamily="34" charset="0"/>
              </a:rPr>
              <a:t>x</a:t>
            </a:r>
            <a:r>
              <a:rPr lang="en-US" altLang="en-US" sz="2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))</a:t>
            </a:r>
            <a:r>
              <a:rPr lang="en-US" altLang="en-US" sz="2400" b="1" dirty="0">
                <a:latin typeface="Arial" panose="020B0604020202020204" pitchFamily="34" charset="0"/>
              </a:rPr>
              <a:t>.</a:t>
            </a:r>
            <a:r>
              <a:rPr lang="en-US" altLang="en-US" sz="2400" dirty="0">
                <a:latin typeface="Arial" panose="020B0604020202020204" pitchFamily="34" charset="0"/>
              </a:rPr>
              <a:t>json</a:t>
            </a:r>
            <a:r>
              <a:rPr lang="en-US" altLang="en-US" sz="2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()</a:t>
            </a:r>
            <a:r>
              <a:rPr lang="en-US" altLang="en-US" sz="2400" dirty="0"/>
              <a:t> </a:t>
            </a:r>
            <a:endParaRPr lang="en-US" alt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"https://api.spacexdata.com/v4/launches/past"</a:t>
            </a:r>
            <a:r>
              <a:rPr lang="en-US" altLang="en-US" sz="2400" dirty="0"/>
              <a:t> 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en-US" sz="2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"https://en.wikipedia.org/w/</a:t>
            </a:r>
            <a:r>
              <a:rPr lang="en-US" altLang="en-US" sz="2400" dirty="0" err="1">
                <a:solidFill>
                  <a:srgbClr val="212121"/>
                </a:solidFill>
                <a:latin typeface="Arial Unicode MS" panose="020B0604020202020204" pitchFamily="34" charset="-128"/>
              </a:rPr>
              <a:t>index.php?title</a:t>
            </a:r>
            <a:r>
              <a:rPr lang="en-US" altLang="en-US" sz="2400" dirty="0">
                <a:solidFill>
                  <a:srgbClr val="212121"/>
                </a:solidFill>
                <a:latin typeface="Arial Unicode MS" panose="020B0604020202020204" pitchFamily="34" charset="-128"/>
              </a:rPr>
              <a:t>=List_of_Falcon_9_and_Falcon_Heavy_launches&amp;oldid=1027686922"</a:t>
            </a:r>
            <a:r>
              <a:rPr lang="en-US" altLang="en-US" sz="4000" dirty="0"/>
              <a:t> </a:t>
            </a:r>
            <a:endParaRPr lang="en-US" altLang="en-US" sz="5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en-US" sz="40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altLang="en-US" sz="54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Date was collected using the get request to the Space X APL and web scrapping using beautiful soup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modified by removing missing values and replacing them with mean and then remained with Falcon9 as the booster version only.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was performed to make categorical data numerical and a class was assigned to the data frame. 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 were collected using two data collection methods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 smtClean="0">
                <a:latin typeface="Abadi"/>
              </a:rPr>
              <a:t>SpaceX</a:t>
            </a:r>
            <a:r>
              <a:rPr lang="en-US" sz="2400" dirty="0" smtClean="0">
                <a:latin typeface="Abadi"/>
              </a:rPr>
              <a:t> API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 smtClean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smtClean="0">
                <a:latin typeface="Abadi"/>
              </a:rPr>
              <a:t>Web-Scraping</a:t>
            </a: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92289"/>
            <a:ext cx="10601251" cy="2716650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Abadi"/>
              </a:rPr>
              <a:t>1. Spacex URL</a:t>
            </a:r>
          </a:p>
          <a:p>
            <a:pPr marL="0" indent="0">
              <a:buNone/>
            </a:pPr>
            <a:r>
              <a:rPr lang="en-US" sz="2200" dirty="0" smtClean="0">
                <a:latin typeface="Abadi"/>
              </a:rPr>
              <a:t>2. Response using get request function</a:t>
            </a:r>
          </a:p>
          <a:p>
            <a:pPr marL="0" indent="0">
              <a:buNone/>
            </a:pPr>
            <a:r>
              <a:rPr lang="en-US" sz="2200" dirty="0" smtClean="0">
                <a:latin typeface="Abadi"/>
              </a:rPr>
              <a:t>3. Print response content</a:t>
            </a:r>
          </a:p>
          <a:p>
            <a:pPr marL="0" indent="0">
              <a:buNone/>
            </a:pPr>
            <a:r>
              <a:rPr lang="en-US" sz="2200" dirty="0" smtClean="0">
                <a:latin typeface="Abadi"/>
              </a:rPr>
              <a:t>4. Static response object to get json documents</a:t>
            </a:r>
            <a:endParaRPr lang="en-US" sz="2200" dirty="0"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31096" y="4566881"/>
            <a:ext cx="9994407" cy="1813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sz="1600" dirty="0"/>
              <a:t>https://</a:t>
            </a:r>
            <a:r>
              <a:rPr lang="en-US" sz="1600" dirty="0" smtClean="0"/>
              <a:t>github.com/artpet19/SpaceX-Falcon9-Launch-and-Landing-Predictor/blob/3f2eea93f7dd5b9b04c4915e769de90be3edc680/jupyter-labs-spacex-data-collection-api.ipynb</a:t>
            </a: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SpaceX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5294574"/>
            <a:ext cx="9325176" cy="137424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https://github.com/artpet19/SpaceX-Falcon9-Launch-and-Landing-Predictor/blob/3f2eea93f7dd5b9b04c4915e769de90be3edc680/jupyter-labs-webscraping%20(1).ipynb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1068177" y="1361111"/>
            <a:ext cx="9033642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>
                <a:latin typeface="Abadi"/>
              </a:rPr>
              <a:t>1. Data was scrapped from a snapshot of the List of Falcon9 and Falcon Heavy launches Wikipage updated on 9</a:t>
            </a:r>
            <a:r>
              <a:rPr lang="en-US" sz="2400" baseline="30000" dirty="0" smtClean="0">
                <a:latin typeface="Abadi"/>
              </a:rPr>
              <a:t>th</a:t>
            </a:r>
            <a:r>
              <a:rPr lang="en-US" sz="2400" dirty="0" smtClean="0">
                <a:latin typeface="Abadi"/>
              </a:rPr>
              <a:t> June 2021 as a static url</a:t>
            </a:r>
          </a:p>
          <a:p>
            <a:pPr marL="0" indent="0">
              <a:buNone/>
            </a:pPr>
            <a:r>
              <a:rPr lang="en-US" sz="2400" dirty="0" smtClean="0">
                <a:latin typeface="Abadi" panose="020B0604020104020204"/>
              </a:rPr>
              <a:t>2. U</a:t>
            </a:r>
            <a:r>
              <a:rPr lang="en-US" altLang="en-US" sz="2400" dirty="0" smtClean="0">
                <a:latin typeface="Abadi" panose="020B0604020104020204"/>
              </a:rPr>
              <a:t>se requests. Get() </a:t>
            </a:r>
            <a:r>
              <a:rPr lang="en-US" altLang="en-US" sz="2400" dirty="0">
                <a:latin typeface="Abadi" panose="020B0604020104020204"/>
              </a:rPr>
              <a:t>method with the provided </a:t>
            </a:r>
            <a:r>
              <a:rPr lang="en-US" altLang="en-US" sz="2400" dirty="0" smtClean="0">
                <a:latin typeface="Abadi" panose="020B0604020104020204"/>
              </a:rPr>
              <a:t>static url</a:t>
            </a:r>
          </a:p>
          <a:p>
            <a:pPr marL="0" indent="0">
              <a:buNone/>
            </a:pPr>
            <a:r>
              <a:rPr lang="en-US" altLang="en-US" sz="2400" dirty="0" smtClean="0">
                <a:latin typeface="Abadi" panose="020B0604020104020204"/>
              </a:rPr>
              <a:t>3. Create a beautiful soup object from the html response</a:t>
            </a:r>
          </a:p>
          <a:p>
            <a:pPr marL="0" indent="0">
              <a:buNone/>
            </a:pPr>
            <a:r>
              <a:rPr lang="en-US" altLang="en-US" sz="2400" dirty="0" smtClean="0">
                <a:latin typeface="Abadi" panose="020B0604020104020204"/>
              </a:rPr>
              <a:t>Print the title</a:t>
            </a:r>
          </a:p>
          <a:p>
            <a:pPr marL="0" indent="0">
              <a:buNone/>
            </a:pPr>
            <a:r>
              <a:rPr lang="en-US" altLang="en-US" sz="2400" dirty="0" smtClean="0">
                <a:latin typeface="Abadi" panose="020B0604020104020204"/>
              </a:rPr>
              <a:t>4. Extract columns and variables from table headers</a:t>
            </a:r>
          </a:p>
          <a:p>
            <a:pPr marL="0" indent="0">
              <a:buNone/>
            </a:pPr>
            <a:endParaRPr lang="en-US" altLang="en-US" sz="5400" dirty="0">
              <a:latin typeface="Abadi" panose="020B060402010402020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</TotalTime>
  <Words>2424</Words>
  <Application>Microsoft Office PowerPoint</Application>
  <PresentationFormat>Widescreen</PresentationFormat>
  <Paragraphs>414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 Unicode MS</vt:lpstr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system-ui</vt:lpstr>
      <vt:lpstr>var(--jp-code-font-family)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Peterson Arthur Komugisa</cp:lastModifiedBy>
  <cp:revision>254</cp:revision>
  <dcterms:created xsi:type="dcterms:W3CDTF">2021-04-29T18:58:34Z</dcterms:created>
  <dcterms:modified xsi:type="dcterms:W3CDTF">2024-05-05T15:48:51Z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